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2"/>
  </p:notesMasterIdLst>
  <p:sldIdLst>
    <p:sldId id="256" r:id="rId2"/>
    <p:sldId id="261" r:id="rId3"/>
    <p:sldId id="257" r:id="rId4"/>
    <p:sldId id="260" r:id="rId5"/>
    <p:sldId id="266" r:id="rId6"/>
    <p:sldId id="263" r:id="rId7"/>
    <p:sldId id="264" r:id="rId8"/>
    <p:sldId id="259" r:id="rId9"/>
    <p:sldId id="262" r:id="rId10"/>
    <p:sldId id="267" r:id="rId11"/>
  </p:sldIdLst>
  <p:sldSz cx="9144000" cy="5143500" type="screen16x9"/>
  <p:notesSz cx="6858000" cy="9144000"/>
  <p:embeddedFontLst>
    <p:embeddedFont>
      <p:font typeface="Livvic" panose="020B0604020202020204" charset="-18"/>
      <p:regular r:id="rId13"/>
      <p:bold r:id="rId14"/>
      <p:italic r:id="rId15"/>
      <p:boldItalic r:id="rId16"/>
    </p:embeddedFont>
    <p:embeddedFont>
      <p:font typeface="Livvic Light" panose="020B0604020202020204" charset="-18"/>
      <p:regular r:id="rId17"/>
      <p:bold r:id="rId18"/>
      <p:italic r:id="rId19"/>
      <p:boldItalic r:id="rId20"/>
    </p:embeddedFont>
    <p:embeddedFont>
      <p:font typeface="Livvic Medium" panose="020B0604020202020204" charset="-18"/>
      <p:regular r:id="rId21"/>
      <p:bold r:id="rId22"/>
      <p:italic r:id="rId23"/>
      <p:boldItalic r:id="rId24"/>
    </p:embeddedFont>
    <p:embeddedFont>
      <p:font typeface="Redressed" panose="020B0604020202020204" charset="0"/>
      <p:regular r:id="rId25"/>
    </p:embeddedFont>
    <p:embeddedFont>
      <p:font typeface="Snap ITC" panose="04040A07060A02020202" pitchFamily="82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ACE8242-638A-4229-828C-059CF3D64C1E}">
  <a:tblStyle styleId="{2ACE8242-638A-4229-828C-059CF3D64C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32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6b20e22304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6b20e22304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0c1df8b9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70c1df8b9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3077650" y="3419200"/>
            <a:ext cx="29886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923750" y="981600"/>
            <a:ext cx="5296500" cy="22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>
                <a:solidFill>
                  <a:srgbClr val="4824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ctrTitle"/>
          </p:nvPr>
        </p:nvSpPr>
        <p:spPr>
          <a:xfrm>
            <a:off x="5826034" y="1395800"/>
            <a:ext cx="2711700" cy="9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subTitle" idx="1"/>
          </p:nvPr>
        </p:nvSpPr>
        <p:spPr>
          <a:xfrm>
            <a:off x="5375734" y="2462926"/>
            <a:ext cx="3162000" cy="20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ctrTitle"/>
          </p:nvPr>
        </p:nvSpPr>
        <p:spPr>
          <a:xfrm>
            <a:off x="3134250" y="3878388"/>
            <a:ext cx="2875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800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subTitle" idx="1"/>
          </p:nvPr>
        </p:nvSpPr>
        <p:spPr>
          <a:xfrm>
            <a:off x="1754500" y="700900"/>
            <a:ext cx="5634900" cy="195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Redressed"/>
                <a:ea typeface="Redressed"/>
                <a:cs typeface="Redressed"/>
                <a:sym typeface="Redres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Redressed"/>
                <a:ea typeface="Redressed"/>
                <a:cs typeface="Redressed"/>
                <a:sym typeface="Redres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Redressed"/>
                <a:ea typeface="Redressed"/>
                <a:cs typeface="Redressed"/>
                <a:sym typeface="Redres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Redressed"/>
                <a:ea typeface="Redressed"/>
                <a:cs typeface="Redressed"/>
                <a:sym typeface="Redres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Redressed"/>
                <a:ea typeface="Redressed"/>
                <a:cs typeface="Redressed"/>
                <a:sym typeface="Redres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Redressed"/>
                <a:ea typeface="Redressed"/>
                <a:cs typeface="Redressed"/>
                <a:sym typeface="Redres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Redressed"/>
                <a:ea typeface="Redressed"/>
                <a:cs typeface="Redressed"/>
                <a:sym typeface="Redres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Redressed"/>
                <a:ea typeface="Redressed"/>
                <a:cs typeface="Redressed"/>
                <a:sym typeface="Redres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Redressed"/>
                <a:ea typeface="Redressed"/>
                <a:cs typeface="Redressed"/>
                <a:sym typeface="Redres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ong list">
  <p:cSld name="CUSTOM_8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613325" y="1094051"/>
            <a:ext cx="7731000" cy="36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8269"/>
              </a:buClr>
              <a:buSzPts val="1100"/>
              <a:buFont typeface="Livvic Medium"/>
              <a:buAutoNum type="arabicPeriod"/>
              <a:defRPr sz="1200"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AutoNum type="alphaLcPeriod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AutoNum type="romanLcPeriod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AutoNum type="arabicPeriod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AutoNum type="alphaLcPeriod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AutoNum type="romanLcPeriod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AutoNum type="arabicPeriod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AutoNum type="alphaLcPeriod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Font typeface="Muli"/>
              <a:buAutoNum type="romanLcPeriod"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935550" y="359450"/>
            <a:ext cx="5273100" cy="9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8585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8585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 Light"/>
              <a:buChar char="●"/>
              <a:defRPr sz="1800"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○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■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●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○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■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●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○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ivvic Light"/>
              <a:buChar char="■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5" r:id="rId3"/>
    <p:sldLayoutId id="2147483656" r:id="rId4"/>
    <p:sldLayoutId id="2147483659" r:id="rId5"/>
    <p:sldLayoutId id="2147483668" r:id="rId6"/>
    <p:sldLayoutId id="214748366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6"/>
          <p:cNvSpPr txBox="1">
            <a:spLocks noGrp="1"/>
          </p:cNvSpPr>
          <p:nvPr>
            <p:ph type="subTitle" idx="1"/>
          </p:nvPr>
        </p:nvSpPr>
        <p:spPr>
          <a:xfrm>
            <a:off x="2968467" y="914400"/>
            <a:ext cx="2988600" cy="9183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Redressed" panose="020B0604020202020204" charset="0"/>
              </a:rPr>
              <a:t>Enter the brave</a:t>
            </a:r>
            <a:r>
              <a:rPr lang="sk-SK" sz="3600" dirty="0">
                <a:solidFill>
                  <a:srgbClr val="FF0000"/>
                </a:solidFill>
                <a:latin typeface="Redressed" panose="020B060402020202020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Redressed" panose="020B0604020202020204" charset="0"/>
              </a:rPr>
              <a:t>new world of</a:t>
            </a:r>
          </a:p>
        </p:txBody>
      </p:sp>
      <p:sp>
        <p:nvSpPr>
          <p:cNvPr id="116" name="Google Shape;116;p26"/>
          <p:cNvSpPr txBox="1">
            <a:spLocks noGrp="1"/>
          </p:cNvSpPr>
          <p:nvPr>
            <p:ph type="ctrTitle"/>
          </p:nvPr>
        </p:nvSpPr>
        <p:spPr>
          <a:xfrm>
            <a:off x="1923750" y="2127306"/>
            <a:ext cx="5296500" cy="118124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rgbClr val="FF0000"/>
                </a:solidFill>
              </a:rPr>
              <a:t>HISTORY</a:t>
            </a:r>
            <a:endParaRPr sz="5400" dirty="0">
              <a:solidFill>
                <a:srgbClr val="FF0000"/>
              </a:solidFill>
            </a:endParaRPr>
          </a:p>
        </p:txBody>
      </p:sp>
      <p:pic>
        <p:nvPicPr>
          <p:cNvPr id="118" name="Google Shape;11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364923" y="-513250"/>
            <a:ext cx="3633526" cy="3183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9" name="Google Shape;119;p26"/>
          <p:cNvGrpSpPr/>
          <p:nvPr/>
        </p:nvGrpSpPr>
        <p:grpSpPr>
          <a:xfrm>
            <a:off x="3444291" y="3308807"/>
            <a:ext cx="2255901" cy="69575"/>
            <a:chOff x="446800" y="1721825"/>
            <a:chExt cx="259025" cy="18325"/>
          </a:xfrm>
        </p:grpSpPr>
        <p:sp>
          <p:nvSpPr>
            <p:cNvPr id="120" name="Google Shape;120;p26"/>
            <p:cNvSpPr/>
            <p:nvPr/>
          </p:nvSpPr>
          <p:spPr>
            <a:xfrm>
              <a:off x="447225" y="1724725"/>
              <a:ext cx="258600" cy="15425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rgbClr val="5D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6"/>
            <p:cNvSpPr/>
            <p:nvPr/>
          </p:nvSpPr>
          <p:spPr>
            <a:xfrm>
              <a:off x="446800" y="1721825"/>
              <a:ext cx="258725" cy="10325"/>
            </a:xfrm>
            <a:custGeom>
              <a:avLst/>
              <a:gdLst/>
              <a:ahLst/>
              <a:cxnLst/>
              <a:rect l="l" t="t" r="r" b="b"/>
              <a:pathLst>
                <a:path w="10349" h="413" extrusionOk="0">
                  <a:moveTo>
                    <a:pt x="825" y="1"/>
                  </a:moveTo>
                  <a:cubicBezTo>
                    <a:pt x="792" y="1"/>
                    <a:pt x="759" y="1"/>
                    <a:pt x="726" y="2"/>
                  </a:cubicBezTo>
                  <a:cubicBezTo>
                    <a:pt x="558" y="2"/>
                    <a:pt x="390" y="14"/>
                    <a:pt x="222" y="26"/>
                  </a:cubicBezTo>
                  <a:cubicBezTo>
                    <a:pt x="0" y="43"/>
                    <a:pt x="4" y="232"/>
                    <a:pt x="222" y="252"/>
                  </a:cubicBezTo>
                  <a:cubicBezTo>
                    <a:pt x="390" y="268"/>
                    <a:pt x="550" y="318"/>
                    <a:pt x="718" y="330"/>
                  </a:cubicBezTo>
                  <a:cubicBezTo>
                    <a:pt x="882" y="346"/>
                    <a:pt x="1046" y="355"/>
                    <a:pt x="1215" y="367"/>
                  </a:cubicBezTo>
                  <a:cubicBezTo>
                    <a:pt x="1263" y="371"/>
                    <a:pt x="1312" y="372"/>
                    <a:pt x="1361" y="372"/>
                  </a:cubicBezTo>
                  <a:cubicBezTo>
                    <a:pt x="1442" y="372"/>
                    <a:pt x="1523" y="369"/>
                    <a:pt x="1605" y="369"/>
                  </a:cubicBezTo>
                  <a:cubicBezTo>
                    <a:pt x="1642" y="369"/>
                    <a:pt x="1678" y="369"/>
                    <a:pt x="1715" y="371"/>
                  </a:cubicBezTo>
                  <a:cubicBezTo>
                    <a:pt x="1879" y="379"/>
                    <a:pt x="2043" y="387"/>
                    <a:pt x="2212" y="392"/>
                  </a:cubicBezTo>
                  <a:cubicBezTo>
                    <a:pt x="2380" y="396"/>
                    <a:pt x="2544" y="412"/>
                    <a:pt x="2708" y="412"/>
                  </a:cubicBezTo>
                  <a:cubicBezTo>
                    <a:pt x="2876" y="408"/>
                    <a:pt x="3045" y="387"/>
                    <a:pt x="3209" y="383"/>
                  </a:cubicBezTo>
                  <a:cubicBezTo>
                    <a:pt x="3377" y="383"/>
                    <a:pt x="3545" y="412"/>
                    <a:pt x="3709" y="412"/>
                  </a:cubicBezTo>
                  <a:cubicBezTo>
                    <a:pt x="3878" y="412"/>
                    <a:pt x="4046" y="371"/>
                    <a:pt x="4210" y="371"/>
                  </a:cubicBezTo>
                  <a:cubicBezTo>
                    <a:pt x="4368" y="371"/>
                    <a:pt x="4527" y="400"/>
                    <a:pt x="4682" y="400"/>
                  </a:cubicBezTo>
                  <a:cubicBezTo>
                    <a:pt x="4691" y="400"/>
                    <a:pt x="4701" y="400"/>
                    <a:pt x="4711" y="400"/>
                  </a:cubicBezTo>
                  <a:cubicBezTo>
                    <a:pt x="4879" y="400"/>
                    <a:pt x="5047" y="371"/>
                    <a:pt x="5211" y="371"/>
                  </a:cubicBezTo>
                  <a:cubicBezTo>
                    <a:pt x="5361" y="371"/>
                    <a:pt x="5510" y="384"/>
                    <a:pt x="5660" y="384"/>
                  </a:cubicBezTo>
                  <a:cubicBezTo>
                    <a:pt x="5678" y="384"/>
                    <a:pt x="5697" y="384"/>
                    <a:pt x="5716" y="383"/>
                  </a:cubicBezTo>
                  <a:cubicBezTo>
                    <a:pt x="5884" y="383"/>
                    <a:pt x="6052" y="367"/>
                    <a:pt x="6221" y="363"/>
                  </a:cubicBezTo>
                  <a:cubicBezTo>
                    <a:pt x="6389" y="363"/>
                    <a:pt x="6557" y="387"/>
                    <a:pt x="6725" y="387"/>
                  </a:cubicBezTo>
                  <a:cubicBezTo>
                    <a:pt x="6893" y="383"/>
                    <a:pt x="7062" y="375"/>
                    <a:pt x="7230" y="371"/>
                  </a:cubicBezTo>
                  <a:cubicBezTo>
                    <a:pt x="7398" y="367"/>
                    <a:pt x="7566" y="346"/>
                    <a:pt x="7735" y="342"/>
                  </a:cubicBezTo>
                  <a:cubicBezTo>
                    <a:pt x="7903" y="334"/>
                    <a:pt x="8067" y="342"/>
                    <a:pt x="8231" y="330"/>
                  </a:cubicBezTo>
                  <a:cubicBezTo>
                    <a:pt x="8399" y="322"/>
                    <a:pt x="8564" y="305"/>
                    <a:pt x="8732" y="293"/>
                  </a:cubicBezTo>
                  <a:cubicBezTo>
                    <a:pt x="8896" y="285"/>
                    <a:pt x="9064" y="285"/>
                    <a:pt x="9228" y="273"/>
                  </a:cubicBezTo>
                  <a:cubicBezTo>
                    <a:pt x="9392" y="260"/>
                    <a:pt x="9557" y="207"/>
                    <a:pt x="9721" y="190"/>
                  </a:cubicBezTo>
                  <a:cubicBezTo>
                    <a:pt x="9747" y="188"/>
                    <a:pt x="9774" y="188"/>
                    <a:pt x="9801" y="188"/>
                  </a:cubicBezTo>
                  <a:cubicBezTo>
                    <a:pt x="9914" y="188"/>
                    <a:pt x="10028" y="202"/>
                    <a:pt x="10140" y="202"/>
                  </a:cubicBezTo>
                  <a:cubicBezTo>
                    <a:pt x="10168" y="202"/>
                    <a:pt x="10195" y="201"/>
                    <a:pt x="10221" y="199"/>
                  </a:cubicBezTo>
                  <a:cubicBezTo>
                    <a:pt x="10312" y="190"/>
                    <a:pt x="10348" y="84"/>
                    <a:pt x="10242" y="71"/>
                  </a:cubicBezTo>
                  <a:cubicBezTo>
                    <a:pt x="10057" y="53"/>
                    <a:pt x="9878" y="21"/>
                    <a:pt x="9694" y="21"/>
                  </a:cubicBezTo>
                  <a:cubicBezTo>
                    <a:pt x="9674" y="21"/>
                    <a:pt x="9654" y="21"/>
                    <a:pt x="9634" y="22"/>
                  </a:cubicBezTo>
                  <a:cubicBezTo>
                    <a:pt x="9433" y="30"/>
                    <a:pt x="9232" y="35"/>
                    <a:pt x="9027" y="47"/>
                  </a:cubicBezTo>
                  <a:cubicBezTo>
                    <a:pt x="8826" y="55"/>
                    <a:pt x="8625" y="71"/>
                    <a:pt x="8424" y="71"/>
                  </a:cubicBezTo>
                  <a:cubicBezTo>
                    <a:pt x="8223" y="76"/>
                    <a:pt x="8022" y="113"/>
                    <a:pt x="7821" y="113"/>
                  </a:cubicBezTo>
                  <a:cubicBezTo>
                    <a:pt x="7648" y="113"/>
                    <a:pt x="7480" y="67"/>
                    <a:pt x="7308" y="67"/>
                  </a:cubicBezTo>
                  <a:cubicBezTo>
                    <a:pt x="7136" y="67"/>
                    <a:pt x="6967" y="80"/>
                    <a:pt x="6795" y="80"/>
                  </a:cubicBezTo>
                  <a:cubicBezTo>
                    <a:pt x="6776" y="79"/>
                    <a:pt x="6757" y="79"/>
                    <a:pt x="6738" y="79"/>
                  </a:cubicBezTo>
                  <a:cubicBezTo>
                    <a:pt x="6585" y="79"/>
                    <a:pt x="6435" y="92"/>
                    <a:pt x="6282" y="92"/>
                  </a:cubicBezTo>
                  <a:lnTo>
                    <a:pt x="5769" y="88"/>
                  </a:lnTo>
                  <a:cubicBezTo>
                    <a:pt x="5597" y="88"/>
                    <a:pt x="5429" y="59"/>
                    <a:pt x="5256" y="59"/>
                  </a:cubicBezTo>
                  <a:cubicBezTo>
                    <a:pt x="5084" y="55"/>
                    <a:pt x="4924" y="51"/>
                    <a:pt x="4756" y="51"/>
                  </a:cubicBezTo>
                  <a:cubicBezTo>
                    <a:pt x="4732" y="50"/>
                    <a:pt x="4708" y="50"/>
                    <a:pt x="4684" y="50"/>
                  </a:cubicBezTo>
                  <a:cubicBezTo>
                    <a:pt x="4540" y="50"/>
                    <a:pt x="4399" y="59"/>
                    <a:pt x="4255" y="59"/>
                  </a:cubicBezTo>
                  <a:cubicBezTo>
                    <a:pt x="4240" y="59"/>
                    <a:pt x="4225" y="59"/>
                    <a:pt x="4209" y="59"/>
                  </a:cubicBezTo>
                  <a:cubicBezTo>
                    <a:pt x="4057" y="59"/>
                    <a:pt x="3907" y="76"/>
                    <a:pt x="3755" y="76"/>
                  </a:cubicBezTo>
                  <a:cubicBezTo>
                    <a:pt x="3586" y="76"/>
                    <a:pt x="3422" y="55"/>
                    <a:pt x="3254" y="51"/>
                  </a:cubicBezTo>
                  <a:cubicBezTo>
                    <a:pt x="3086" y="51"/>
                    <a:pt x="2922" y="59"/>
                    <a:pt x="2753" y="59"/>
                  </a:cubicBezTo>
                  <a:cubicBezTo>
                    <a:pt x="2585" y="55"/>
                    <a:pt x="2417" y="22"/>
                    <a:pt x="2249" y="14"/>
                  </a:cubicBezTo>
                  <a:cubicBezTo>
                    <a:pt x="2164" y="12"/>
                    <a:pt x="2080" y="12"/>
                    <a:pt x="1996" y="12"/>
                  </a:cubicBezTo>
                  <a:cubicBezTo>
                    <a:pt x="1911" y="12"/>
                    <a:pt x="1826" y="12"/>
                    <a:pt x="1740" y="10"/>
                  </a:cubicBezTo>
                  <a:cubicBezTo>
                    <a:pt x="1696" y="8"/>
                    <a:pt x="1652" y="7"/>
                    <a:pt x="1608" y="7"/>
                  </a:cubicBezTo>
                  <a:cubicBezTo>
                    <a:pt x="1509" y="7"/>
                    <a:pt x="1410" y="11"/>
                    <a:pt x="1311" y="11"/>
                  </a:cubicBezTo>
                  <a:cubicBezTo>
                    <a:pt x="1286" y="11"/>
                    <a:pt x="1260" y="11"/>
                    <a:pt x="1235" y="10"/>
                  </a:cubicBezTo>
                  <a:cubicBezTo>
                    <a:pt x="1099" y="7"/>
                    <a:pt x="963" y="1"/>
                    <a:pt x="825" y="1"/>
                  </a:cubicBezTo>
                  <a:close/>
                </a:path>
              </a:pathLst>
            </a:custGeom>
            <a:solidFill>
              <a:srgbClr val="5D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Obdélník 1">
            <a:extLst>
              <a:ext uri="{FF2B5EF4-FFF2-40B4-BE49-F238E27FC236}">
                <a16:creationId xmlns:a16="http://schemas.microsoft.com/office/drawing/2014/main" id="{C2DAEDFE-6E07-4559-B23A-C17A235675C0}"/>
              </a:ext>
            </a:extLst>
          </p:cNvPr>
          <p:cNvSpPr/>
          <p:nvPr/>
        </p:nvSpPr>
        <p:spPr>
          <a:xfrm>
            <a:off x="3362144" y="3821373"/>
            <a:ext cx="2731581" cy="8274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dirty="0">
                <a:solidFill>
                  <a:schemeClr val="tx1"/>
                </a:solidFill>
                <a:latin typeface="Snap ITC" panose="04040A07060A02020202" pitchFamily="82" charset="0"/>
              </a:rPr>
              <a:t>at GT12</a:t>
            </a:r>
            <a:endParaRPr lang="en-US" sz="3600" dirty="0">
              <a:solidFill>
                <a:schemeClr val="tx1"/>
              </a:solidFill>
              <a:latin typeface="Snap ITC" panose="04040A07060A02020202" pitchFamily="82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57F6110-4CBB-4DFA-A2B8-AE77A6C872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32321">
            <a:off x="-175167" y="2684522"/>
            <a:ext cx="3416866" cy="227305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6D4A325-06C0-4B22-80CD-9212C2F531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29354">
            <a:off x="-38276" y="311"/>
            <a:ext cx="2951812" cy="2213859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2A2428D0-1192-4AD2-88AE-47026818F5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7067" y="2690863"/>
            <a:ext cx="3549356" cy="24845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5298C4-8DF9-4616-A151-A60EB5FFB6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BDD61E-C527-47F4-997A-2AB3A7404E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B82E667-0F6A-4116-AB04-233B4B0B0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593" y="0"/>
            <a:ext cx="440871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63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161BE5-D127-4297-9949-870E25777C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5800" y="350520"/>
            <a:ext cx="2945899" cy="1860946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GT12 – a place where HISTORY is alive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2A91880-49AA-461D-A4CE-D7BE40D59B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D1BB51F-038B-4AB1-8CAC-1DEF517792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05" t="29481" r="14642"/>
          <a:stretch/>
        </p:blipFill>
        <p:spPr>
          <a:xfrm>
            <a:off x="0" y="-22517"/>
            <a:ext cx="1562100" cy="263915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4D9A9A3-4C8D-4ADB-B6BF-1D4A344B69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81" t="16310" r="3363"/>
          <a:stretch/>
        </p:blipFill>
        <p:spPr>
          <a:xfrm rot="269577">
            <a:off x="4308223" y="19081"/>
            <a:ext cx="4742953" cy="255596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DA1266C-F4A2-4E26-BF83-3E4654661C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88" t="23407" r="2889" b="26779"/>
          <a:stretch/>
        </p:blipFill>
        <p:spPr>
          <a:xfrm>
            <a:off x="0" y="2618481"/>
            <a:ext cx="5951220" cy="252023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CE3A85D-B3F2-479E-B804-4F28333D8BE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996"/>
          <a:stretch/>
        </p:blipFill>
        <p:spPr>
          <a:xfrm>
            <a:off x="5951221" y="2573254"/>
            <a:ext cx="3192780" cy="256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472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7"/>
          <p:cNvSpPr txBox="1">
            <a:spLocks noGrp="1"/>
          </p:cNvSpPr>
          <p:nvPr>
            <p:ph type="body" idx="1"/>
          </p:nvPr>
        </p:nvSpPr>
        <p:spPr>
          <a:xfrm>
            <a:off x="377105" y="987371"/>
            <a:ext cx="7731000" cy="36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lvl="0" indent="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sk-SK" sz="1800" b="1" dirty="0">
                <a:solidFill>
                  <a:schemeClr val="tx1"/>
                </a:solidFill>
                <a:latin typeface="Livvic"/>
                <a:ea typeface="Livvic"/>
                <a:cs typeface="Livvic"/>
                <a:sym typeface="Livvic"/>
              </a:rPr>
              <a:t>Curriculum:   </a:t>
            </a:r>
          </a:p>
          <a:p>
            <a:pPr marL="15240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800" dirty="0">
                <a:solidFill>
                  <a:srgbClr val="FF0000"/>
                </a:solidFill>
                <a:latin typeface="Livvic"/>
                <a:ea typeface="Livvic"/>
                <a:cs typeface="Livvic"/>
                <a:sym typeface="Livvic"/>
              </a:rPr>
              <a:t>COMPULSORY</a:t>
            </a:r>
            <a:r>
              <a:rPr lang="en-US" sz="1800" dirty="0">
                <a:solidFill>
                  <a:schemeClr val="tx1"/>
                </a:solidFill>
                <a:latin typeface="Livvic"/>
                <a:ea typeface="Livvic"/>
                <a:cs typeface="Livvic"/>
                <a:sym typeface="Livvic"/>
              </a:rPr>
              <a:t> -  2nd – 5th year of study (1-2 lessons a week)</a:t>
            </a:r>
          </a:p>
          <a:p>
            <a:pPr marL="438150" lvl="0" indent="-2857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1"/>
                </a:solidFill>
                <a:latin typeface="Livvic"/>
                <a:ea typeface="Livvic"/>
                <a:cs typeface="Livvic"/>
                <a:sym typeface="Livvic"/>
              </a:rPr>
              <a:t>World History – taught in English</a:t>
            </a:r>
            <a:endParaRPr lang="sk-SK" sz="1800" dirty="0">
              <a:solidFill>
                <a:schemeClr val="tx1"/>
              </a:solidFill>
              <a:latin typeface="Livvic"/>
              <a:ea typeface="Livvic"/>
              <a:cs typeface="Livvic"/>
              <a:sym typeface="Livvic"/>
            </a:endParaRPr>
          </a:p>
          <a:p>
            <a:pPr marL="438150" lvl="0" indent="-2857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ingdings" panose="05000000000000000000" pitchFamily="2" charset="2"/>
              <a:buChar char="q"/>
            </a:pPr>
            <a:r>
              <a:rPr lang="sk-SK" sz="1800" dirty="0">
                <a:solidFill>
                  <a:schemeClr val="tx1"/>
                </a:solidFill>
                <a:latin typeface="Livvic"/>
                <a:ea typeface="Livvic"/>
                <a:cs typeface="Livvic"/>
                <a:sym typeface="Livvic"/>
              </a:rPr>
              <a:t>Národné dejiny – vyučované v slovenskom jazyku</a:t>
            </a:r>
          </a:p>
          <a:p>
            <a:pPr marL="15240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lang="sk-SK" sz="1800" dirty="0">
              <a:solidFill>
                <a:schemeClr val="tx1"/>
              </a:solidFill>
              <a:latin typeface="Livvic"/>
              <a:ea typeface="Livvic"/>
              <a:cs typeface="Livvic"/>
              <a:sym typeface="Livvic"/>
            </a:endParaRPr>
          </a:p>
          <a:p>
            <a:pPr marL="152400" lvl="0" indent="0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800" dirty="0">
                <a:solidFill>
                  <a:srgbClr val="FF0000"/>
                </a:solidFill>
                <a:latin typeface="Livvic"/>
                <a:ea typeface="Livvic"/>
                <a:cs typeface="Livvic"/>
                <a:sym typeface="Livvic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Livvic"/>
                <a:ea typeface="Livvic"/>
                <a:cs typeface="Livvic"/>
                <a:sym typeface="Livvic"/>
              </a:rPr>
              <a:t>(preparation for </a:t>
            </a:r>
            <a:r>
              <a:rPr lang="en-US" sz="1600" dirty="0" err="1">
                <a:solidFill>
                  <a:schemeClr val="tx1"/>
                </a:solidFill>
                <a:latin typeface="Livvic"/>
                <a:ea typeface="Livvic"/>
                <a:cs typeface="Livvic"/>
                <a:sym typeface="Livvic"/>
              </a:rPr>
              <a:t>maturita</a:t>
            </a:r>
            <a:r>
              <a:rPr lang="en-US" sz="1600" dirty="0">
                <a:solidFill>
                  <a:schemeClr val="tx1"/>
                </a:solidFill>
                <a:latin typeface="Livvic"/>
                <a:ea typeface="Livvic"/>
                <a:cs typeface="Livvic"/>
                <a:sym typeface="Livvic"/>
              </a:rPr>
              <a:t>/state language exam) - </a:t>
            </a:r>
            <a:r>
              <a:rPr lang="en-US" sz="1800" dirty="0">
                <a:solidFill>
                  <a:srgbClr val="FF0000"/>
                </a:solidFill>
                <a:latin typeface="Livvic"/>
                <a:ea typeface="Livvic"/>
                <a:cs typeface="Livvic"/>
                <a:sym typeface="Livvic"/>
              </a:rPr>
              <a:t>OPTIONAL</a:t>
            </a:r>
            <a:r>
              <a:rPr lang="en-US" sz="1800" dirty="0">
                <a:solidFill>
                  <a:schemeClr val="tx1"/>
                </a:solidFill>
                <a:latin typeface="Livvic"/>
                <a:ea typeface="Livvic"/>
                <a:cs typeface="Livvic"/>
                <a:sym typeface="Livvic"/>
              </a:rPr>
              <a:t> </a:t>
            </a:r>
          </a:p>
          <a:p>
            <a:pPr marL="438150" lvl="0" indent="-285750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1"/>
                </a:solidFill>
                <a:latin typeface="Livvic"/>
                <a:ea typeface="Livvic"/>
                <a:cs typeface="Livvic"/>
                <a:sym typeface="Livvic"/>
              </a:rPr>
              <a:t>Seminar in the 4th year – 2 lessons a week</a:t>
            </a:r>
          </a:p>
          <a:p>
            <a:pPr marL="438150" lvl="0" indent="-285750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1"/>
                </a:solidFill>
                <a:latin typeface="Livvic"/>
                <a:ea typeface="Livvic"/>
                <a:cs typeface="Livvic"/>
                <a:sym typeface="Livvic"/>
              </a:rPr>
              <a:t>Seminar in the 5th year – 5 lessons a week</a:t>
            </a:r>
          </a:p>
        </p:txBody>
      </p:sp>
      <p:sp>
        <p:nvSpPr>
          <p:cNvPr id="129" name="Google Shape;129;p27"/>
          <p:cNvSpPr txBox="1">
            <a:spLocks noGrp="1"/>
          </p:cNvSpPr>
          <p:nvPr>
            <p:ph type="ctrTitle"/>
          </p:nvPr>
        </p:nvSpPr>
        <p:spPr>
          <a:xfrm>
            <a:off x="1935550" y="359450"/>
            <a:ext cx="5273100" cy="9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0000"/>
                </a:solidFill>
              </a:rPr>
              <a:t>History at GT12</a:t>
            </a:r>
          </a:p>
        </p:txBody>
      </p:sp>
      <p:pic>
        <p:nvPicPr>
          <p:cNvPr id="4" name="Picture 4" descr="logo.gif">
            <a:extLst>
              <a:ext uri="{FF2B5EF4-FFF2-40B4-BE49-F238E27FC236}">
                <a16:creationId xmlns:a16="http://schemas.microsoft.com/office/drawing/2014/main" id="{A03531AA-A7F7-494E-962E-95C54E6F0E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394" y="90074"/>
            <a:ext cx="965767" cy="771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C19672D2-14AB-4570-A29F-DF006E4B62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8953" y="1813162"/>
            <a:ext cx="1966090" cy="654010"/>
          </a:xfrm>
        </p:spPr>
        <p:txBody>
          <a:bodyPr/>
          <a:lstStyle/>
          <a:p>
            <a:r>
              <a:rPr lang="sk-SK" sz="4000" dirty="0">
                <a:solidFill>
                  <a:srgbClr val="FF0000"/>
                </a:solidFill>
                <a:highlight>
                  <a:srgbClr val="FFFF00"/>
                </a:highlight>
              </a:rPr>
              <a:t>TOPICS</a:t>
            </a:r>
            <a:endParaRPr lang="en-US" sz="40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5" name="Šestiúhelník 4">
            <a:extLst>
              <a:ext uri="{FF2B5EF4-FFF2-40B4-BE49-F238E27FC236}">
                <a16:creationId xmlns:a16="http://schemas.microsoft.com/office/drawing/2014/main" id="{26FBDDBC-9B72-4EC5-A5F2-A5F789A50926}"/>
              </a:ext>
            </a:extLst>
          </p:cNvPr>
          <p:cNvSpPr/>
          <p:nvPr/>
        </p:nvSpPr>
        <p:spPr>
          <a:xfrm rot="21201546">
            <a:off x="91035" y="54841"/>
            <a:ext cx="2862926" cy="2082338"/>
          </a:xfrm>
          <a:prstGeom prst="hexagon">
            <a:avLst/>
          </a:prstGeom>
          <a:solidFill>
            <a:srgbClr val="99C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Livvic" panose="020B0604020202020204" charset="-18"/>
              </a:rPr>
              <a:t>Contemporary </a:t>
            </a:r>
            <a:r>
              <a:rPr lang="en-US" sz="1600" u="sng" dirty="0">
                <a:solidFill>
                  <a:srgbClr val="FF0000"/>
                </a:solidFill>
                <a:latin typeface="Livvic" panose="020B0604020202020204" charset="-18"/>
              </a:rPr>
              <a:t>History</a:t>
            </a:r>
            <a:r>
              <a:rPr lang="sk-SK" sz="1600" u="sng" dirty="0">
                <a:solidFill>
                  <a:srgbClr val="FF0000"/>
                </a:solidFill>
                <a:latin typeface="Livvic" panose="020B0604020202020204" charset="-18"/>
              </a:rPr>
              <a:t>:</a:t>
            </a:r>
          </a:p>
          <a:p>
            <a:pPr algn="ctr"/>
            <a:endParaRPr lang="sk-SK" sz="1600" u="sng" dirty="0">
              <a:solidFill>
                <a:srgbClr val="FF0000"/>
              </a:solidFill>
              <a:latin typeface="Livvic" panose="020B0604020202020204" charset="-18"/>
            </a:endParaRPr>
          </a:p>
          <a:p>
            <a:r>
              <a:rPr lang="en-US" dirty="0">
                <a:solidFill>
                  <a:schemeClr val="tx1"/>
                </a:solidFill>
                <a:latin typeface="Livvic" panose="020B0604020202020204" charset="-18"/>
              </a:rPr>
              <a:t>The First World War</a:t>
            </a:r>
          </a:p>
          <a:p>
            <a:r>
              <a:rPr lang="en-US">
                <a:solidFill>
                  <a:schemeClr val="tx1"/>
                </a:solidFill>
                <a:latin typeface="Livvic" panose="020B0604020202020204" charset="-18"/>
              </a:rPr>
              <a:t>The </a:t>
            </a:r>
            <a:r>
              <a:rPr lang="en-US" dirty="0">
                <a:solidFill>
                  <a:schemeClr val="tx1"/>
                </a:solidFill>
                <a:latin typeface="Livvic" panose="020B0604020202020204" charset="-18"/>
              </a:rPr>
              <a:t>Second World War</a:t>
            </a:r>
          </a:p>
          <a:p>
            <a:r>
              <a:rPr lang="en-US" dirty="0">
                <a:solidFill>
                  <a:schemeClr val="tx1"/>
                </a:solidFill>
                <a:latin typeface="Livvic" panose="020B0604020202020204" charset="-18"/>
              </a:rPr>
              <a:t>The Holocaust</a:t>
            </a:r>
          </a:p>
          <a:p>
            <a:r>
              <a:rPr lang="en-US" dirty="0">
                <a:solidFill>
                  <a:schemeClr val="tx1"/>
                </a:solidFill>
                <a:latin typeface="Livvic" panose="020B0604020202020204" charset="-18"/>
              </a:rPr>
              <a:t>USA vs USSR</a:t>
            </a:r>
          </a:p>
        </p:txBody>
      </p:sp>
      <p:sp>
        <p:nvSpPr>
          <p:cNvPr id="6" name="Šestiúhelník 5">
            <a:extLst>
              <a:ext uri="{FF2B5EF4-FFF2-40B4-BE49-F238E27FC236}">
                <a16:creationId xmlns:a16="http://schemas.microsoft.com/office/drawing/2014/main" id="{0DD5F6E3-C59A-46D9-BE5D-11B11F233234}"/>
              </a:ext>
            </a:extLst>
          </p:cNvPr>
          <p:cNvSpPr/>
          <p:nvPr/>
        </p:nvSpPr>
        <p:spPr>
          <a:xfrm>
            <a:off x="3271249" y="2759825"/>
            <a:ext cx="2601501" cy="2237763"/>
          </a:xfrm>
          <a:prstGeom prst="hexagon">
            <a:avLst/>
          </a:prstGeom>
          <a:solidFill>
            <a:srgbClr val="99C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>
                <a:solidFill>
                  <a:srgbClr val="FF0000"/>
                </a:solidFill>
                <a:latin typeface="Livvic" panose="020B0604020202020204" charset="-18"/>
              </a:rPr>
              <a:t>The Middle Ages:</a:t>
            </a:r>
            <a:endParaRPr lang="sk-SK" sz="1600" u="sng" dirty="0">
              <a:solidFill>
                <a:srgbClr val="FF0000"/>
              </a:solidFill>
              <a:latin typeface="Livvic" panose="020B0604020202020204" charset="-18"/>
            </a:endParaRPr>
          </a:p>
          <a:p>
            <a:endParaRPr lang="en-US" dirty="0">
              <a:latin typeface="Livvic" panose="020B0604020202020204" charset="-18"/>
            </a:endParaRPr>
          </a:p>
          <a:p>
            <a:r>
              <a:rPr lang="en-US" dirty="0">
                <a:latin typeface="Livvic" panose="020B0604020202020204" charset="-18"/>
              </a:rPr>
              <a:t>Christianity</a:t>
            </a:r>
          </a:p>
          <a:p>
            <a:r>
              <a:rPr lang="en-US" dirty="0">
                <a:latin typeface="Livvic" panose="020B0604020202020204" charset="-18"/>
              </a:rPr>
              <a:t>Islam</a:t>
            </a:r>
          </a:p>
          <a:p>
            <a:r>
              <a:rPr lang="en-US" dirty="0">
                <a:latin typeface="Livvic" panose="020B0604020202020204" charset="-18"/>
              </a:rPr>
              <a:t>The Crusades</a:t>
            </a:r>
          </a:p>
          <a:p>
            <a:r>
              <a:rPr lang="en-US" dirty="0">
                <a:latin typeface="Livvic" panose="020B0604020202020204" charset="-18"/>
              </a:rPr>
              <a:t>The</a:t>
            </a:r>
            <a:r>
              <a:rPr lang="sk-SK" dirty="0">
                <a:latin typeface="Livvic" panose="020B0604020202020204" charset="-18"/>
              </a:rPr>
              <a:t> Black </a:t>
            </a:r>
            <a:r>
              <a:rPr lang="en-US" dirty="0">
                <a:latin typeface="Livvic" panose="020B0604020202020204" charset="-18"/>
              </a:rPr>
              <a:t>Death</a:t>
            </a:r>
          </a:p>
        </p:txBody>
      </p:sp>
      <p:sp>
        <p:nvSpPr>
          <p:cNvPr id="7" name="Šestiúhelník 6">
            <a:extLst>
              <a:ext uri="{FF2B5EF4-FFF2-40B4-BE49-F238E27FC236}">
                <a16:creationId xmlns:a16="http://schemas.microsoft.com/office/drawing/2014/main" id="{737F2072-3E87-46A7-ABD4-DF7898D8A106}"/>
              </a:ext>
            </a:extLst>
          </p:cNvPr>
          <p:cNvSpPr/>
          <p:nvPr/>
        </p:nvSpPr>
        <p:spPr>
          <a:xfrm rot="483723">
            <a:off x="6117778" y="2485836"/>
            <a:ext cx="2863485" cy="2164514"/>
          </a:xfrm>
          <a:prstGeom prst="hexagon">
            <a:avLst/>
          </a:prstGeom>
          <a:solidFill>
            <a:srgbClr val="99C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>
                <a:solidFill>
                  <a:srgbClr val="FF0000"/>
                </a:solidFill>
                <a:latin typeface="Livvic" panose="020B0604020202020204" charset="-18"/>
              </a:rPr>
              <a:t>Ancient History:</a:t>
            </a:r>
          </a:p>
          <a:p>
            <a:pPr algn="ctr"/>
            <a:endParaRPr lang="en-US" dirty="0">
              <a:solidFill>
                <a:srgbClr val="FF0000"/>
              </a:solidFill>
              <a:latin typeface="Livvic" panose="020B0604020202020204" charset="-18"/>
            </a:endParaRPr>
          </a:p>
          <a:p>
            <a:r>
              <a:rPr lang="en-US" dirty="0">
                <a:solidFill>
                  <a:schemeClr val="tx1"/>
                </a:solidFill>
                <a:latin typeface="Livvic" panose="020B0604020202020204" charset="-18"/>
              </a:rPr>
              <a:t>Egyptian mummies</a:t>
            </a:r>
          </a:p>
          <a:p>
            <a:r>
              <a:rPr lang="en-US" dirty="0">
                <a:solidFill>
                  <a:schemeClr val="tx1"/>
                </a:solidFill>
                <a:latin typeface="Livvic" panose="020B0604020202020204" charset="-18"/>
              </a:rPr>
              <a:t>Greek democracy</a:t>
            </a:r>
          </a:p>
          <a:p>
            <a:r>
              <a:rPr lang="en-US" dirty="0">
                <a:solidFill>
                  <a:schemeClr val="tx1"/>
                </a:solidFill>
                <a:latin typeface="Livvic" panose="020B0604020202020204" charset="-18"/>
              </a:rPr>
              <a:t>Roman gladiators</a:t>
            </a:r>
            <a:endParaRPr lang="sk-SK" dirty="0">
              <a:solidFill>
                <a:schemeClr val="tx1"/>
              </a:solidFill>
              <a:latin typeface="Livvic" panose="020B0604020202020204" charset="-18"/>
            </a:endParaRPr>
          </a:p>
          <a:p>
            <a:r>
              <a:rPr lang="en-US" dirty="0">
                <a:solidFill>
                  <a:schemeClr val="tx1"/>
                </a:solidFill>
                <a:latin typeface="Livvic" panose="020B0604020202020204" charset="-18"/>
              </a:rPr>
              <a:t>Jesus Christ</a:t>
            </a:r>
          </a:p>
        </p:txBody>
      </p:sp>
      <p:sp>
        <p:nvSpPr>
          <p:cNvPr id="8" name="Šestiúhelník 7">
            <a:extLst>
              <a:ext uri="{FF2B5EF4-FFF2-40B4-BE49-F238E27FC236}">
                <a16:creationId xmlns:a16="http://schemas.microsoft.com/office/drawing/2014/main" id="{B38A8F4C-1377-42BB-85A1-65664B4367C6}"/>
              </a:ext>
            </a:extLst>
          </p:cNvPr>
          <p:cNvSpPr/>
          <p:nvPr/>
        </p:nvSpPr>
        <p:spPr>
          <a:xfrm rot="21204116">
            <a:off x="87410" y="2379534"/>
            <a:ext cx="3159677" cy="2196202"/>
          </a:xfrm>
          <a:prstGeom prst="hexagon">
            <a:avLst/>
          </a:prstGeom>
          <a:solidFill>
            <a:srgbClr val="99C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>
                <a:solidFill>
                  <a:srgbClr val="FF0000"/>
                </a:solidFill>
                <a:latin typeface="Livvic" panose="020B0604020202020204" charset="-18"/>
              </a:rPr>
              <a:t>Modern period:</a:t>
            </a:r>
          </a:p>
          <a:p>
            <a:pPr algn="ctr"/>
            <a:endParaRPr lang="sk-SK" u="sng" dirty="0">
              <a:solidFill>
                <a:srgbClr val="FF0000"/>
              </a:solidFill>
              <a:latin typeface="Livvic" panose="020B0604020202020204" charset="-18"/>
            </a:endParaRPr>
          </a:p>
          <a:p>
            <a:r>
              <a:rPr lang="en-US" dirty="0">
                <a:solidFill>
                  <a:schemeClr val="tx1"/>
                </a:solidFill>
                <a:latin typeface="Livvic" panose="020B0604020202020204" charset="-18"/>
              </a:rPr>
              <a:t>The Age of Explorations</a:t>
            </a:r>
          </a:p>
          <a:p>
            <a:r>
              <a:rPr lang="en-US" dirty="0">
                <a:solidFill>
                  <a:schemeClr val="tx1"/>
                </a:solidFill>
                <a:latin typeface="Livvic" panose="020B0604020202020204" charset="-18"/>
              </a:rPr>
              <a:t>The Renaissance</a:t>
            </a:r>
          </a:p>
          <a:p>
            <a:r>
              <a:rPr lang="sk-SK" dirty="0">
                <a:solidFill>
                  <a:schemeClr val="tx1"/>
                </a:solidFill>
                <a:latin typeface="Livvic" panose="020B0604020202020204" charset="-18"/>
              </a:rPr>
              <a:t>Martin Luther</a:t>
            </a:r>
            <a:endParaRPr lang="en-US" dirty="0">
              <a:solidFill>
                <a:schemeClr val="tx1"/>
              </a:solidFill>
              <a:latin typeface="Livvic" panose="020B0604020202020204" charset="-18"/>
            </a:endParaRPr>
          </a:p>
          <a:p>
            <a:r>
              <a:rPr lang="fr-FR" i="1" dirty="0">
                <a:solidFill>
                  <a:schemeClr val="tx1"/>
                </a:solidFill>
                <a:latin typeface="Livvic" panose="020B0604020202020204" charset="-18"/>
              </a:rPr>
              <a:t>Liberte! Egalite! Fraternite!</a:t>
            </a:r>
          </a:p>
          <a:p>
            <a:r>
              <a:rPr lang="en-US" dirty="0">
                <a:solidFill>
                  <a:schemeClr val="tx1"/>
                </a:solidFill>
                <a:latin typeface="Livvic" panose="020B0604020202020204" charset="-18"/>
              </a:rPr>
              <a:t>Napoleon Bonaparte</a:t>
            </a:r>
          </a:p>
          <a:p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9" name="Šestiúhelník 8">
            <a:extLst>
              <a:ext uri="{FF2B5EF4-FFF2-40B4-BE49-F238E27FC236}">
                <a16:creationId xmlns:a16="http://schemas.microsoft.com/office/drawing/2014/main" id="{89BCC820-AA87-4D9C-9A2D-41D3EAB046FC}"/>
              </a:ext>
            </a:extLst>
          </p:cNvPr>
          <p:cNvSpPr/>
          <p:nvPr/>
        </p:nvSpPr>
        <p:spPr>
          <a:xfrm rot="434158">
            <a:off x="6006462" y="63345"/>
            <a:ext cx="2794350" cy="2240281"/>
          </a:xfrm>
          <a:prstGeom prst="hexagon">
            <a:avLst/>
          </a:prstGeom>
          <a:solidFill>
            <a:srgbClr val="99C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600" u="sng" dirty="0">
                <a:solidFill>
                  <a:srgbClr val="FF0000"/>
                </a:solidFill>
                <a:latin typeface="Livvic" panose="020B0604020202020204" charset="-18"/>
              </a:rPr>
              <a:t>Národné dejiny:</a:t>
            </a:r>
          </a:p>
          <a:p>
            <a:pPr algn="ctr"/>
            <a:endParaRPr lang="sk-SK" dirty="0">
              <a:solidFill>
                <a:srgbClr val="FF0000"/>
              </a:solidFill>
              <a:latin typeface="Livvic" panose="020B0604020202020204" charset="-18"/>
            </a:endParaRPr>
          </a:p>
          <a:p>
            <a:r>
              <a:rPr lang="sk-SK" dirty="0">
                <a:latin typeface="Livvic" panose="020B0604020202020204" charset="-18"/>
              </a:rPr>
              <a:t>  Slovania</a:t>
            </a:r>
          </a:p>
          <a:p>
            <a:r>
              <a:rPr lang="sk-SK" dirty="0">
                <a:latin typeface="Livvic" panose="020B0604020202020204" charset="-18"/>
              </a:rPr>
              <a:t>  Uhorský štát</a:t>
            </a:r>
          </a:p>
          <a:p>
            <a:r>
              <a:rPr lang="sk-SK" dirty="0">
                <a:latin typeface="Livvic" panose="020B0604020202020204" charset="-18"/>
              </a:rPr>
              <a:t>  Mária Terézia</a:t>
            </a:r>
          </a:p>
          <a:p>
            <a:r>
              <a:rPr lang="sk-SK" dirty="0">
                <a:latin typeface="Livvic" panose="020B0604020202020204" charset="-18"/>
              </a:rPr>
              <a:t>  Štúrovci</a:t>
            </a:r>
          </a:p>
          <a:p>
            <a:r>
              <a:rPr lang="sk-SK" dirty="0">
                <a:latin typeface="Livvic" panose="020B0604020202020204" charset="-18"/>
              </a:rPr>
              <a:t>  1. ČSR</a:t>
            </a:r>
          </a:p>
          <a:p>
            <a:r>
              <a:rPr lang="sk-SK" dirty="0">
                <a:latin typeface="Livvic" panose="020B0604020202020204" charset="-18"/>
              </a:rPr>
              <a:t>  Nežná revolúcia</a:t>
            </a:r>
            <a:endParaRPr lang="en-US" dirty="0">
              <a:latin typeface="Livvic" panose="020B0604020202020204" charset="-18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0F3AEA15-34BD-4EC0-867C-9DBAEC4E6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288" y="214429"/>
            <a:ext cx="1175421" cy="142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926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267EB68-074C-4DA9-BEA2-B2A8E2349E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50" t="18839" r="16833" b="4446"/>
          <a:stretch/>
        </p:blipFill>
        <p:spPr>
          <a:xfrm>
            <a:off x="0" y="0"/>
            <a:ext cx="6623997" cy="4579620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A00172EC-718C-490C-88F2-72CEF6F96D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" y="4526280"/>
            <a:ext cx="5273100" cy="969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What our handouts look like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25A1FA4-3523-4C97-B26D-4568F41F8C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16" t="18840" r="48834" b="7112"/>
          <a:stretch/>
        </p:blipFill>
        <p:spPr>
          <a:xfrm>
            <a:off x="6202680" y="1093435"/>
            <a:ext cx="2941320" cy="405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41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43A138BE-AE0B-4AEA-9C72-229D0DCBF0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E29ED07-0B80-496B-A401-768CC6DA32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780" y="0"/>
            <a:ext cx="4975860" cy="969000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A visit is worth a thousand words</a:t>
            </a:r>
          </a:p>
        </p:txBody>
      </p:sp>
      <p:sp>
        <p:nvSpPr>
          <p:cNvPr id="6" name="Nadpis 2">
            <a:extLst>
              <a:ext uri="{FF2B5EF4-FFF2-40B4-BE49-F238E27FC236}">
                <a16:creationId xmlns:a16="http://schemas.microsoft.com/office/drawing/2014/main" id="{A36F6F7D-0C8F-40E4-B8EF-EC747EFB86A4}"/>
              </a:ext>
            </a:extLst>
          </p:cNvPr>
          <p:cNvSpPr txBox="1">
            <a:spLocks/>
          </p:cNvSpPr>
          <p:nvPr/>
        </p:nvSpPr>
        <p:spPr>
          <a:xfrm>
            <a:off x="756762" y="587706"/>
            <a:ext cx="5273100" cy="9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ressed"/>
              <a:buNone/>
              <a:defRPr sz="3000" b="0" i="0" u="none" strike="noStrike" cap="none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ressed"/>
              <a:buNone/>
              <a:defRPr sz="2400" b="0" i="0" u="none" strike="noStrike" cap="none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ressed"/>
              <a:buNone/>
              <a:defRPr sz="2400" b="0" i="0" u="none" strike="noStrike" cap="none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ressed"/>
              <a:buNone/>
              <a:defRPr sz="2400" b="0" i="0" u="none" strike="noStrike" cap="none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ressed"/>
              <a:buNone/>
              <a:defRPr sz="2400" b="0" i="0" u="none" strike="noStrike" cap="none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ressed"/>
              <a:buNone/>
              <a:defRPr sz="2400" b="0" i="0" u="none" strike="noStrike" cap="none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ressed"/>
              <a:buNone/>
              <a:defRPr sz="2400" b="0" i="0" u="none" strike="noStrike" cap="none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ressed"/>
              <a:buNone/>
              <a:defRPr sz="2400" b="0" i="0" u="none" strike="noStrike" cap="none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ressed"/>
              <a:buNone/>
              <a:defRPr sz="2400" b="0" i="0" u="none" strike="noStrike" cap="none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9pPr>
          </a:lstStyle>
          <a:p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</a:rPr>
              <a:t>Excursion </a:t>
            </a:r>
          </a:p>
          <a:p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</a:rPr>
              <a:t>Rome – Napoli - Pompeii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924B800-6641-4969-96F5-B31AF031A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0" y="1973580"/>
            <a:ext cx="5635413" cy="316992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37B0B79-68DA-4A72-8185-47AC566FD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0"/>
            <a:ext cx="3886200" cy="2914650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2638249C-8050-4063-998D-4FCA4808B7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2914650"/>
            <a:ext cx="3962400" cy="2228850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57AA9863-D9FB-4EBE-955C-01C2BD0B5C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8605" b="25037"/>
          <a:stretch/>
        </p:blipFill>
        <p:spPr>
          <a:xfrm>
            <a:off x="0" y="677665"/>
            <a:ext cx="1513524" cy="127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998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5E689EC1-E1C3-44B5-BBAB-662A2E7C04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B744EBF-6E9A-4C61-A08D-D80FB5365A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B8AED08-C127-445F-8661-F857AEFA3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08" y="2028825"/>
            <a:ext cx="4152900" cy="311467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C99169B-8592-4EB2-8466-29C1807B1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9466" y="1"/>
            <a:ext cx="4944533" cy="27813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FEF3771-03F1-419E-A93F-71B9238DE8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59" y="0"/>
            <a:ext cx="4087707" cy="229933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C27C154-A5A8-4B94-B7E4-73D44A3646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4265" y="2705099"/>
            <a:ext cx="4334933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453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8E9C800B-19B8-48F2-9770-6CDCB8D46D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4D1F9F3-C67B-4B8C-9D0A-A51437D44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137" y="0"/>
            <a:ext cx="5639803" cy="5143500"/>
          </a:xfrm>
          <a:prstGeom prst="rect">
            <a:avLst/>
          </a:prstGeom>
        </p:spPr>
      </p:pic>
      <p:sp>
        <p:nvSpPr>
          <p:cNvPr id="11" name="Řečová bublina: oválný bublinový popisek 10">
            <a:extLst>
              <a:ext uri="{FF2B5EF4-FFF2-40B4-BE49-F238E27FC236}">
                <a16:creationId xmlns:a16="http://schemas.microsoft.com/office/drawing/2014/main" id="{D542B4C7-F82C-49DF-8843-5AE737AC5F11}"/>
              </a:ext>
            </a:extLst>
          </p:cNvPr>
          <p:cNvSpPr/>
          <p:nvPr/>
        </p:nvSpPr>
        <p:spPr>
          <a:xfrm>
            <a:off x="6513100" y="967740"/>
            <a:ext cx="2569940" cy="2346960"/>
          </a:xfrm>
          <a:prstGeom prst="wedgeEllipseCallout">
            <a:avLst>
              <a:gd name="adj1" fmla="val -51966"/>
              <a:gd name="adj2" fmla="val 46591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  <a:latin typeface="Livvic" panose="020B0604020202020204" charset="-18"/>
              </a:rPr>
              <a:t>Didn´t get it? Do not worry! This is the best time to start learning history at GT12! </a:t>
            </a:r>
            <a:r>
              <a:rPr lang="en-US" b="1" dirty="0">
                <a:solidFill>
                  <a:schemeClr val="tx1"/>
                </a:solidFill>
                <a:latin typeface="Livvic" panose="020B0604020202020204" charset="-18"/>
                <a:sym typeface="Wingdings" panose="05000000000000000000" pitchFamily="2" charset="2"/>
              </a:rPr>
              <a:t></a:t>
            </a:r>
            <a:endParaRPr lang="en-US" b="1" dirty="0">
              <a:solidFill>
                <a:schemeClr val="tx1"/>
              </a:solidFill>
              <a:latin typeface="Livvic" panose="020B0604020202020204" charset="-1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63EABA30-9DE8-45E9-845A-4AF1FE556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530" y="362806"/>
            <a:ext cx="2948940" cy="441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04514"/>
      </p:ext>
    </p:extLst>
  </p:cSld>
  <p:clrMapOvr>
    <a:masterClrMapping/>
  </p:clrMapOvr>
</p:sld>
</file>

<file path=ppt/theme/theme1.xml><?xml version="1.0" encoding="utf-8"?>
<a:theme xmlns:a="http://schemas.openxmlformats.org/drawingml/2006/main" name="Papyrus History Lesson by Slidesgo">
  <a:themeElements>
    <a:clrScheme name="Simple Light">
      <a:dk1>
        <a:srgbClr val="482400"/>
      </a:dk1>
      <a:lt1>
        <a:srgbClr val="FFFFFF"/>
      </a:lt1>
      <a:dk2>
        <a:srgbClr val="595959"/>
      </a:dk2>
      <a:lt2>
        <a:srgbClr val="EEEEEE"/>
      </a:lt2>
      <a:accent1>
        <a:srgbClr val="482400"/>
      </a:accent1>
      <a:accent2>
        <a:srgbClr val="C1AD8F"/>
      </a:accent2>
      <a:accent3>
        <a:srgbClr val="553333"/>
      </a:accent3>
      <a:accent4>
        <a:srgbClr val="C1AD8F"/>
      </a:accent4>
      <a:accent5>
        <a:srgbClr val="482400"/>
      </a:accent5>
      <a:accent6>
        <a:srgbClr val="C1AD8F"/>
      </a:accent6>
      <a:hlink>
        <a:srgbClr val="4824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200</Words>
  <Application>Microsoft Office PowerPoint</Application>
  <PresentationFormat>Předvádění na obrazovce (16:9)</PresentationFormat>
  <Paragraphs>52</Paragraphs>
  <Slides>10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9" baseType="lpstr">
      <vt:lpstr>Livvic Light</vt:lpstr>
      <vt:lpstr>Arial</vt:lpstr>
      <vt:lpstr>Redressed</vt:lpstr>
      <vt:lpstr>Livvic</vt:lpstr>
      <vt:lpstr>Wingdings</vt:lpstr>
      <vt:lpstr>Livvic Medium</vt:lpstr>
      <vt:lpstr>Muli</vt:lpstr>
      <vt:lpstr>Snap ITC</vt:lpstr>
      <vt:lpstr>Papyrus History Lesson by Slidesgo</vt:lpstr>
      <vt:lpstr>HISTORY</vt:lpstr>
      <vt:lpstr>GT12 – a place where HISTORY is alive</vt:lpstr>
      <vt:lpstr>History at GT12</vt:lpstr>
      <vt:lpstr>TOPICS</vt:lpstr>
      <vt:lpstr>What our handouts look like</vt:lpstr>
      <vt:lpstr>A visit is worth a thousand words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</dc:title>
  <cp:lastModifiedBy>Alexandra Šimoňáková</cp:lastModifiedBy>
  <cp:revision>18</cp:revision>
  <dcterms:modified xsi:type="dcterms:W3CDTF">2021-01-13T19:02:02Z</dcterms:modified>
</cp:coreProperties>
</file>